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9" r:id="rId3"/>
    <p:sldId id="278" r:id="rId4"/>
    <p:sldId id="258" r:id="rId5"/>
    <p:sldId id="260" r:id="rId6"/>
    <p:sldId id="264" r:id="rId7"/>
    <p:sldId id="272" r:id="rId8"/>
    <p:sldId id="269" r:id="rId9"/>
    <p:sldId id="261" r:id="rId10"/>
    <p:sldId id="262" r:id="rId11"/>
    <p:sldId id="265" r:id="rId12"/>
    <p:sldId id="263" r:id="rId13"/>
    <p:sldId id="266" r:id="rId14"/>
    <p:sldId id="267" r:id="rId15"/>
    <p:sldId id="275" r:id="rId16"/>
    <p:sldId id="273" r:id="rId17"/>
    <p:sldId id="277" r:id="rId18"/>
    <p:sldId id="268" r:id="rId19"/>
    <p:sldId id="270" r:id="rId20"/>
    <p:sldId id="271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A981-2187-432F-BD9F-E2CB22D37F6D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7EC8-8AED-454F-948F-E2A9E1278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27EC8-8AED-454F-948F-E2A9E12787E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8D2FB1-0C2C-4C21-908C-95839770D6A0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4401D3-8DCE-4F70-A498-E5263E27E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Akeelah%20And%20The%20Bee%20-%20Words%20Change%20The%20World%20-%20WingClips%20MEDIUM.wm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YouTube-%20Stuck%20on%20an%20escalator.mp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online.org/articles/curtis/index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utoskill.com/pdf/fluency_research.pdf" TargetMode="External"/><Relationship Id="rId4" Type="http://schemas.openxmlformats.org/officeDocument/2006/relationships/hyperlink" Target="http://vnweb.hwwilsonweb.com.proxy.wichita.edu/hww/results/results_single_ftPES.j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rr.org/assessment/ET/essentials/Components/componen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BY:  Michelle Jennings</a:t>
            </a:r>
            <a:br>
              <a:rPr lang="en-US" sz="2000" dirty="0" smtClean="0"/>
            </a:br>
            <a:r>
              <a:rPr lang="en-US" sz="2000" dirty="0" smtClean="0"/>
              <a:t>Wichita State University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halk" pitchFamily="2" charset="0"/>
              </a:rPr>
              <a:t>Individualizing Reading Strategies for Students</a:t>
            </a:r>
            <a:endParaRPr lang="en-US" sz="4000" dirty="0">
              <a:latin typeface="Chal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“Reading fluency is the bridge from decoding skills to comprehension” (</a:t>
            </a:r>
            <a:r>
              <a:rPr lang="en-US" sz="2400" dirty="0" err="1" smtClean="0"/>
              <a:t>Pennter-Wilger</a:t>
            </a:r>
            <a:r>
              <a:rPr lang="en-US" sz="2400" dirty="0" smtClean="0"/>
              <a:t>, 2008)</a:t>
            </a:r>
          </a:p>
          <a:p>
            <a:r>
              <a:rPr lang="en-US" sz="2400" dirty="0" smtClean="0"/>
              <a:t>“Fluency should be taught explicitly” (NRP, 2000)</a:t>
            </a:r>
          </a:p>
          <a:p>
            <a:r>
              <a:rPr lang="en-US" sz="2400" dirty="0" smtClean="0"/>
              <a:t>“Students who are not at least moderately fluent readers by the end of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 are unlikely to graduate from high school” (Herron, 2008)</a:t>
            </a:r>
          </a:p>
          <a:p>
            <a:endParaRPr lang="en-US" sz="2400" dirty="0" smtClean="0"/>
          </a:p>
          <a:p>
            <a:pPr algn="ctr">
              <a:buNone/>
            </a:pPr>
            <a:r>
              <a:rPr lang="en-US" sz="2400" b="1" dirty="0" smtClean="0">
                <a:latin typeface="Amano" pitchFamily="2" charset="0"/>
              </a:rPr>
              <a:t>Reading fluency focuses on rate, accuracy, phrasing and expression.</a:t>
            </a:r>
          </a:p>
          <a:p>
            <a:pPr algn="ctr">
              <a:buNone/>
            </a:pPr>
            <a:r>
              <a:rPr lang="en-US" sz="2400" b="1" dirty="0" smtClean="0">
                <a:latin typeface="Amano" pitchFamily="2" charset="0"/>
              </a:rPr>
              <a:t>If students are not fluent readers first identify their vocabulary knowledge of the passage they are reading. </a:t>
            </a:r>
          </a:p>
          <a:p>
            <a:pPr algn="ctr">
              <a:buNone/>
            </a:pPr>
            <a:r>
              <a:rPr lang="en-US" sz="2400" b="1" dirty="0" smtClean="0">
                <a:latin typeface="Amano" pitchFamily="2" charset="0"/>
              </a:rPr>
              <a:t>If decoding is the issue…evaluate phonics. </a:t>
            </a:r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Helping Bottom Quartile Students Achieve:  2008-2009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u="sng" dirty="0" smtClean="0"/>
          </a:p>
          <a:p>
            <a:endParaRPr lang="en-US" sz="1800" u="sng" dirty="0" smtClean="0"/>
          </a:p>
          <a:p>
            <a:pPr>
              <a:buNone/>
            </a:pPr>
            <a:r>
              <a:rPr lang="en-US" sz="1800" u="sng" dirty="0" smtClean="0"/>
              <a:t>Student  Birth   NWEA (Sept. &amp; May %)  Read. Level (Sept. &amp; May)    KS Read.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A	        June ’99	  15%   -	69%	   Early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  - 5</a:t>
            </a:r>
            <a:r>
              <a:rPr lang="en-US" sz="1800" baseline="30000" dirty="0" smtClean="0"/>
              <a:t>th </a:t>
            </a:r>
            <a:r>
              <a:rPr lang="en-US" sz="1800" dirty="0" smtClean="0"/>
              <a:t> Grade	         93%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	        Mar. ’00    	  19%   -	48%	   Early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   - Late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	         88%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	        Apr., 00          9%    -	39%	   Early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   - 5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Grade	         89%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D	        Dec., ’00        4%    -	20%	   Early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	     - Late 2</a:t>
            </a:r>
            <a:r>
              <a:rPr lang="en-US" sz="1800" baseline="30000" dirty="0" smtClean="0"/>
              <a:t>n	              </a:t>
            </a:r>
            <a:r>
              <a:rPr lang="en-US" sz="1800" dirty="0" smtClean="0"/>
              <a:t>93% (KAMM)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Helping Bottom Quartile Readers Experiment 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467600" cy="44958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Experiment  Group consisted of ten total students.  These students would be considered Tier 2 and Tier 3 students….nine boys and one girl</a:t>
            </a:r>
          </a:p>
          <a:p>
            <a:r>
              <a:rPr lang="en-US" sz="1400" dirty="0" smtClean="0"/>
              <a:t>The table displays their services while in the regular education classroom as well</a:t>
            </a:r>
          </a:p>
          <a:p>
            <a:pPr algn="ctr">
              <a:buNone/>
            </a:pPr>
            <a:r>
              <a:rPr lang="en-US" sz="1400" b="1" dirty="0" smtClean="0"/>
              <a:t>			</a:t>
            </a:r>
          </a:p>
          <a:p>
            <a:pPr algn="ctr">
              <a:buNone/>
            </a:pPr>
            <a:r>
              <a:rPr lang="en-US" sz="1400" b="1" dirty="0" smtClean="0"/>
              <a:t>			Participants and their Services				</a:t>
            </a:r>
            <a:endParaRPr lang="en-US" sz="1400" dirty="0" smtClean="0"/>
          </a:p>
          <a:p>
            <a:pPr>
              <a:buNone/>
            </a:pPr>
            <a:endParaRPr lang="en-US" sz="1400" u="sng" dirty="0" smtClean="0"/>
          </a:p>
          <a:p>
            <a:pPr>
              <a:buNone/>
            </a:pPr>
            <a:r>
              <a:rPr lang="en-US" sz="1400" u="sng" dirty="0" smtClean="0"/>
              <a:t>Student   	Inclusion Services	Reading Lab    	ELL	    	No Services </a:t>
            </a:r>
          </a:p>
          <a:p>
            <a:pPr>
              <a:buNone/>
            </a:pPr>
            <a:r>
              <a:rPr lang="en-US" sz="1400" dirty="0" smtClean="0"/>
              <a:t>A		Yes		No		Yes		No</a:t>
            </a:r>
          </a:p>
          <a:p>
            <a:pPr>
              <a:buNone/>
            </a:pPr>
            <a:r>
              <a:rPr lang="en-US" sz="1400" dirty="0" smtClean="0"/>
              <a:t>B		Yes		No		</a:t>
            </a:r>
            <a:r>
              <a:rPr lang="en-US" sz="1400" dirty="0" err="1" smtClean="0"/>
              <a:t>No</a:t>
            </a:r>
            <a:r>
              <a:rPr lang="en-US" sz="1400" dirty="0" smtClean="0"/>
              <a:t>		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C		No		</a:t>
            </a:r>
            <a:r>
              <a:rPr lang="en-US" sz="1400" dirty="0" err="1" smtClean="0"/>
              <a:t>No</a:t>
            </a:r>
            <a:r>
              <a:rPr lang="en-US" sz="1400" dirty="0" smtClean="0"/>
              <a:t>		</a:t>
            </a:r>
            <a:r>
              <a:rPr lang="en-US" sz="1400" dirty="0" err="1" smtClean="0"/>
              <a:t>No</a:t>
            </a:r>
            <a:r>
              <a:rPr lang="en-US" sz="1400" dirty="0" smtClean="0"/>
              <a:t>		Yes</a:t>
            </a:r>
          </a:p>
          <a:p>
            <a:pPr>
              <a:buNone/>
            </a:pPr>
            <a:r>
              <a:rPr lang="en-US" sz="1400" dirty="0" smtClean="0"/>
              <a:t>D		Yes		No		</a:t>
            </a:r>
            <a:r>
              <a:rPr lang="en-US" sz="1400" dirty="0" err="1" smtClean="0"/>
              <a:t>No</a:t>
            </a:r>
            <a:r>
              <a:rPr lang="en-US" sz="1400" dirty="0" smtClean="0"/>
              <a:t>		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E		Yes		No		</a:t>
            </a:r>
            <a:r>
              <a:rPr lang="en-US" sz="1400" dirty="0" err="1" smtClean="0"/>
              <a:t>No</a:t>
            </a:r>
            <a:r>
              <a:rPr lang="en-US" sz="1400" dirty="0" smtClean="0"/>
              <a:t>		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F		No		Yes		No		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G		No		</a:t>
            </a:r>
            <a:r>
              <a:rPr lang="en-US" sz="1400" dirty="0" err="1" smtClean="0"/>
              <a:t>No</a:t>
            </a:r>
            <a:r>
              <a:rPr lang="en-US" sz="1400" dirty="0" smtClean="0"/>
              <a:t>		</a:t>
            </a:r>
            <a:r>
              <a:rPr lang="en-US" sz="1400" dirty="0" err="1" smtClean="0"/>
              <a:t>No</a:t>
            </a:r>
            <a:r>
              <a:rPr lang="en-US" sz="1400" dirty="0" smtClean="0"/>
              <a:t>		Yes</a:t>
            </a:r>
          </a:p>
          <a:p>
            <a:pPr>
              <a:buNone/>
            </a:pPr>
            <a:r>
              <a:rPr lang="en-US" sz="1400" dirty="0" smtClean="0"/>
              <a:t>H		No		Yes		No		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Four students with Inclusion; Two students with Reading Lab Service, One ELL student and two students with no services.</a:t>
            </a:r>
            <a:r>
              <a:rPr lang="en-US" sz="1400" dirty="0" smtClean="0"/>
              <a:t>	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Experiment Group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u="sng" dirty="0" smtClean="0"/>
              <a:t>Student   Birth Mon.   NWEA (Sept &amp; May)     HMLRP (Sept. &amp; May)     Kansas Assessments</a:t>
            </a:r>
            <a:endParaRPr lang="en-US" sz="1600" dirty="0" smtClean="0"/>
          </a:p>
          <a:p>
            <a:r>
              <a:rPr lang="en-US" sz="1600" dirty="0" smtClean="0"/>
              <a:t>A	 June, 2000	23%	       KL (late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 72%</a:t>
            </a:r>
          </a:p>
          <a:p>
            <a:r>
              <a:rPr lang="en-US" sz="1600" dirty="0" smtClean="0"/>
              <a:t>B	 July, 2000	 	8%	       KL (late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86%</a:t>
            </a:r>
          </a:p>
          <a:p>
            <a:r>
              <a:rPr lang="en-US" sz="1600" dirty="0" smtClean="0"/>
              <a:t>C	June, 2001	 	17%	        J (early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72%</a:t>
            </a:r>
          </a:p>
          <a:p>
            <a:r>
              <a:rPr lang="en-US" sz="1600" dirty="0" smtClean="0"/>
              <a:t>D	April, 2001		17%	        KL (late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83%</a:t>
            </a:r>
          </a:p>
          <a:p>
            <a:r>
              <a:rPr lang="en-US" sz="1600" dirty="0" smtClean="0"/>
              <a:t>E	July, 2000		13%	         J (early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88%</a:t>
            </a:r>
          </a:p>
          <a:p>
            <a:r>
              <a:rPr lang="en-US" sz="1600" dirty="0" smtClean="0"/>
              <a:t>F	Dec., 2000	 	9%	         KL (late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)		80%</a:t>
            </a:r>
          </a:p>
          <a:p>
            <a:r>
              <a:rPr lang="en-US" sz="1600" dirty="0" smtClean="0"/>
              <a:t>G	Nov., 2000	 	21%	         MN (early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)		84%</a:t>
            </a:r>
          </a:p>
          <a:p>
            <a:r>
              <a:rPr lang="en-US" sz="1600" dirty="0" smtClean="0"/>
              <a:t>H	July, 2001		19%	         MN (early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)		65%</a:t>
            </a:r>
          </a:p>
          <a:p>
            <a:pPr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The control group consisted of eight random students scoring below the 25% on the Sept. NWEA.</a:t>
            </a:r>
          </a:p>
          <a:p>
            <a:pPr>
              <a:buNone/>
            </a:pPr>
            <a:endParaRPr lang="en-US" sz="1400" u="sng" dirty="0" smtClean="0"/>
          </a:p>
          <a:p>
            <a:r>
              <a:rPr lang="en-US" sz="1400" u="sng" dirty="0" smtClean="0"/>
              <a:t>Student     Inclusion     Pull Out	  Reading Lab    	  ELL	          Speech________________</a:t>
            </a:r>
            <a:endParaRPr lang="en-US" sz="1400" dirty="0" smtClean="0"/>
          </a:p>
          <a:p>
            <a:r>
              <a:rPr lang="en-US" sz="1400" dirty="0" smtClean="0"/>
              <a:t>   1	        No	       Yes        	          No            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            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r>
              <a:rPr lang="en-US" sz="1400" dirty="0" smtClean="0"/>
              <a:t>   2    	        No                   Yes                       No           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                                </a:t>
            </a:r>
            <a:r>
              <a:rPr lang="en-US" sz="1400" dirty="0" err="1" smtClean="0"/>
              <a:t>No</a:t>
            </a:r>
            <a:endParaRPr lang="en-US" sz="1400" dirty="0" smtClean="0"/>
          </a:p>
          <a:p>
            <a:r>
              <a:rPr lang="en-US" sz="1400" dirty="0" smtClean="0"/>
              <a:t>   3                No          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                       Yes	   	   No                      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</a:t>
            </a:r>
          </a:p>
          <a:p>
            <a:r>
              <a:rPr lang="en-US" sz="1400" dirty="0" smtClean="0"/>
              <a:t>   4	        No	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  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		</a:t>
            </a:r>
          </a:p>
          <a:p>
            <a:r>
              <a:rPr lang="en-US" sz="1400" dirty="0" smtClean="0"/>
              <a:t>   5	        No	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  	           Yes	   	   No	     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					</a:t>
            </a:r>
          </a:p>
          <a:p>
            <a:r>
              <a:rPr lang="en-US" sz="1400" dirty="0" smtClean="0"/>
              <a:t>   6	        No	       Yes	           No         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                                 Yes					</a:t>
            </a:r>
          </a:p>
          <a:p>
            <a:r>
              <a:rPr lang="en-US" sz="1400" dirty="0" smtClean="0"/>
              <a:t>   7	        No                   Yes	           No	 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             Yes	  			</a:t>
            </a:r>
          </a:p>
          <a:p>
            <a:r>
              <a:rPr lang="en-US" sz="1400" dirty="0" smtClean="0"/>
              <a:t>  8	        No	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                        </a:t>
            </a:r>
            <a:r>
              <a:rPr lang="en-US" sz="1400" dirty="0" err="1" smtClean="0"/>
              <a:t>No</a:t>
            </a:r>
            <a:r>
              <a:rPr lang="en-US" sz="1400" dirty="0" smtClean="0"/>
              <a:t>	    	   </a:t>
            </a:r>
            <a:r>
              <a:rPr lang="en-US" sz="1400" dirty="0" err="1" smtClean="0"/>
              <a:t>No</a:t>
            </a:r>
            <a:r>
              <a:rPr lang="en-US" sz="1400" dirty="0" smtClean="0"/>
              <a:t>                                  </a:t>
            </a:r>
            <a:r>
              <a:rPr lang="en-US" sz="1400" dirty="0" err="1" smtClean="0"/>
              <a:t>No</a:t>
            </a:r>
            <a:r>
              <a:rPr lang="en-US" sz="2000" dirty="0" smtClean="0"/>
              <a:t>	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No Inclusion students, four pull out students, two reading lab students,</a:t>
            </a:r>
          </a:p>
          <a:p>
            <a:pPr>
              <a:buNone/>
            </a:pPr>
            <a:r>
              <a:rPr lang="en-US" sz="2000" dirty="0" smtClean="0"/>
              <a:t>no ELL students and two speech students and two students with no services.			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Control Group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My Interventions for 3</a:t>
            </a:r>
            <a:r>
              <a:rPr lang="en-US" baseline="30000" dirty="0" smtClean="0"/>
              <a:t>rd</a:t>
            </a:r>
            <a:r>
              <a:rPr lang="en-US" dirty="0" smtClean="0"/>
              <a:t> Graders Below Quartile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MATERIALS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Spiral notebook for each child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Power Read passages at each learner's level (you may use reading passages of your choice - Power Read was chosen because of it's availability)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Timer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Graph Paper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Meet with each child individually, on a regular basis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The first time reading the passage time a "first time read" as the teacher markers mispronounced words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The teacher meets with the student daily to go over the meanings of missed words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Students can draw pictures, write the word in sentences, find prefixes and suffixes of the words, etc.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After the teacher notes that the reader is reading the passage fluently and recalling missed vocabulary the teacher then times a "final read" and records.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900" dirty="0" smtClean="0">
                <a:solidFill>
                  <a:srgbClr val="000000"/>
                </a:solidFill>
                <a:latin typeface="Arial" charset="0"/>
              </a:rPr>
              <a:t>The student is read aloud comprehension questions and answer choices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Words Change the World</a:t>
            </a:r>
            <a:br>
              <a:rPr lang="en-US" dirty="0" smtClean="0"/>
            </a:br>
            <a:r>
              <a:rPr lang="en-US" dirty="0" smtClean="0"/>
              <a:t>from:  “</a:t>
            </a:r>
            <a:r>
              <a:rPr lang="en-US" dirty="0" err="1" smtClean="0"/>
              <a:t>Akeelah</a:t>
            </a:r>
            <a:r>
              <a:rPr lang="en-US" dirty="0" smtClean="0"/>
              <a:t> and the Bee”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70891" y="2967335"/>
            <a:ext cx="4602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file"/>
              </a:rPr>
              <a:t>VOCABULARY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Finding Interventions for Phonics/Phonemic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Phonics/Phonemic Awareness:</a:t>
            </a:r>
          </a:p>
          <a:p>
            <a:pPr lvl="1"/>
            <a:r>
              <a:rPr lang="en-US" dirty="0" smtClean="0"/>
              <a:t>Words Their Way (combines phonics and spelling)</a:t>
            </a:r>
          </a:p>
          <a:p>
            <a:pPr lvl="1"/>
            <a:r>
              <a:rPr lang="en-US" dirty="0" smtClean="0"/>
              <a:t>Sound in Action (phonemic awareness)</a:t>
            </a:r>
          </a:p>
          <a:p>
            <a:pPr lvl="1"/>
            <a:r>
              <a:rPr lang="en-US" dirty="0" smtClean="0"/>
              <a:t>Sound to Sound (phonemic awareness)</a:t>
            </a:r>
          </a:p>
          <a:p>
            <a:pPr lvl="1"/>
            <a:r>
              <a:rPr lang="en-US" dirty="0" smtClean="0"/>
              <a:t>Reading A-Z (phonemic awareness)</a:t>
            </a:r>
          </a:p>
          <a:p>
            <a:pPr lvl="1"/>
            <a:r>
              <a:rPr lang="en-US" dirty="0" err="1" smtClean="0"/>
              <a:t>Ortin</a:t>
            </a:r>
            <a:r>
              <a:rPr lang="en-US" dirty="0" smtClean="0"/>
              <a:t> </a:t>
            </a:r>
            <a:r>
              <a:rPr lang="en-US" dirty="0" err="1" smtClean="0"/>
              <a:t>Gillingham</a:t>
            </a:r>
            <a:r>
              <a:rPr lang="en-US" dirty="0" smtClean="0"/>
              <a:t> based programs </a:t>
            </a:r>
            <a:r>
              <a:rPr lang="en-US" dirty="0" err="1" smtClean="0"/>
              <a:t>inlcude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Read to Code, Recipes for Reading, Wilson Reading, </a:t>
            </a:r>
          </a:p>
          <a:p>
            <a:pPr lvl="2"/>
            <a:r>
              <a:rPr lang="en-US" dirty="0" smtClean="0"/>
              <a:t>Pathways, Reading A-Z and FCRR supports all these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Finding Interventions for</a:t>
            </a:r>
            <a:br>
              <a:rPr lang="en-US" dirty="0" smtClean="0"/>
            </a:br>
            <a:r>
              <a:rPr lang="en-US" dirty="0" smtClean="0"/>
              <a:t>Vocabulary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Successful, Research Based Vocabulary Interventions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Continuous Exposure</a:t>
            </a:r>
            <a:endParaRPr lang="en-US" sz="28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 Repeated Practice Applying</a:t>
            </a:r>
            <a:endParaRPr lang="en-US" sz="28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Word Walls</a:t>
            </a:r>
            <a:endParaRPr lang="en-US" sz="28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Picture and Word Identification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Vocabulary Journals</a:t>
            </a: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Picture/Symbol Word Association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1428" y="2967335"/>
            <a:ext cx="6781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file"/>
              </a:rPr>
              <a:t>Where are YOU stuck?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Finding Interventions for </a:t>
            </a:r>
            <a:br>
              <a:rPr lang="en-US" dirty="0" smtClean="0"/>
            </a:br>
            <a:r>
              <a:rPr lang="en-US" dirty="0" smtClean="0"/>
              <a:t>Fluency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Successful, Research-Based Fluency Programs</a:t>
            </a:r>
            <a:endParaRPr lang="en-US" sz="36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Wide Reading</a:t>
            </a:r>
            <a:endParaRPr lang="en-US" sz="36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Power Reading</a:t>
            </a:r>
            <a:endParaRPr lang="en-US" sz="36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Read Natural</a:t>
            </a:r>
            <a:endParaRPr lang="en-US" sz="36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Repeated Reading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This researched intervention is simple 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 Both years the teacher trained an assistant to work with students</a:t>
            </a:r>
            <a:endParaRPr lang="en-US" sz="22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This research requires minimal materials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 Materials at the school were utilized and altered</a:t>
            </a:r>
            <a:endParaRPr lang="en-US" sz="22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To make any intervention successful students need: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positive relationships with the teacher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individualized instruction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small group or one on one instruction opportunities</a:t>
            </a:r>
            <a:endParaRPr lang="en-US" sz="22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 Students need the building blocks of reading </a:t>
            </a:r>
            <a:endParaRPr lang="en-US" sz="22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phonemic awareness, phonics, vocabulary, fluency and comprehension</a:t>
            </a:r>
          </a:p>
          <a:p>
            <a:pPr marL="857250" lvl="2" indent="-28575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Amano" pitchFamily="2" charset="0"/>
              </a:rPr>
              <a:t>Individualize As Much As Possible</a:t>
            </a:r>
          </a:p>
          <a:p>
            <a:pPr marL="857250" lvl="2" indent="-28575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None/>
            </a:pP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endParaRPr lang="en-US" sz="2700" dirty="0" smtClean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Curtis, M.E., &amp; Longo, A.M. (2001, </a:t>
            </a: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Novemer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).  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Teaching vocabulary to adolescents to improve comprehension.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 Retrieved October 20, 2008, from </a:t>
            </a:r>
            <a:r>
              <a:rPr lang="en-US" sz="3000" u="sng" dirty="0" smtClean="0">
                <a:solidFill>
                  <a:srgbClr val="0000FF"/>
                </a:solidFill>
                <a:latin typeface="Arial" charset="0"/>
                <a:hlinkClick r:id="rId3"/>
              </a:rPr>
              <a:t>   http://www.readingonline.org/articles/curtis/index.html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Herron, J. (2008, September).  Why phonics teaching must change.  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Educational Leadership, 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66(1), 77-80.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Juel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, C., &amp; </a:t>
            </a: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Deffes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, R. (2004, March). Making words stick. 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Educational 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    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Leadership, 61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(6), 30-34. Retrieved from    </a:t>
            </a:r>
            <a:r>
              <a:rPr lang="en-US" sz="3000" u="sng" dirty="0" smtClean="0">
                <a:solidFill>
                  <a:srgbClr val="0000FF"/>
                </a:solidFill>
                <a:latin typeface="Arial" charset="0"/>
                <a:hlinkClick r:id="rId4"/>
              </a:rPr>
              <a:t>http://vnweb.hwwilsonweb.com.proxy.wichita.edu/hww/results/results_single_ftPES.jhtml</a:t>
            </a:r>
            <a:endParaRPr lang="en-US" sz="3000" u="sng" dirty="0" smtClean="0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3000" u="sng" dirty="0" smtClean="0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/>
              <a:t>McMaster, K. L., Fuchs, D., Fuchs, L. S., &amp; Compton, D. L. (2005, Summer). Responding to </a:t>
            </a:r>
            <a:r>
              <a:rPr lang="en-US" sz="3000" dirty="0" err="1" smtClean="0"/>
              <a:t>nonresponders</a:t>
            </a:r>
            <a:r>
              <a:rPr lang="en-US" sz="3000" dirty="0" smtClean="0"/>
              <a:t>: an </a:t>
            </a:r>
            <a:r>
              <a:rPr lang="en-US" sz="3000" dirty="0" err="1" smtClean="0"/>
              <a:t>experienmental</a:t>
            </a:r>
            <a:r>
              <a:rPr lang="en-US" sz="3000" dirty="0" smtClean="0"/>
              <a:t> field trial of identification and intervention methods. </a:t>
            </a:r>
            <a:r>
              <a:rPr lang="en-US" sz="3000" i="1" dirty="0" smtClean="0"/>
              <a:t>Exceptional Children, 71</a:t>
            </a:r>
            <a:r>
              <a:rPr lang="en-US" sz="3000" dirty="0" smtClean="0"/>
              <a:t>(4), 445-463.</a:t>
            </a: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Penner-Wilger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, M. (February, 2008).  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Reading Fluency:  a bridge from decoding to comprehension.  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Retrieved February 9, 2009, from </a:t>
            </a: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AutoSkill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 Website:  </a:t>
            </a:r>
            <a:r>
              <a:rPr lang="en-US" sz="3000" u="sng" dirty="0" smtClean="0">
                <a:solidFill>
                  <a:srgbClr val="0000FF"/>
                </a:solidFill>
                <a:latin typeface="Arial" charset="0"/>
                <a:hlinkClick r:id="rId5"/>
              </a:rPr>
              <a:t>http://www.autoskill.com/pdf/fluency_research.pdf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 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Tomlinson, C. A. (2008, November). The goals of differentiated instruction. </a:t>
            </a:r>
            <a:br>
              <a:rPr lang="en-US" sz="3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    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Educational Leadership, 66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(3), 26-30. 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</a:t>
            </a:r>
            <a:endParaRPr lang="en-US" sz="30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Vaughn, S., &amp; </a:t>
            </a:r>
            <a:r>
              <a:rPr lang="en-US" sz="3000" dirty="0" err="1" smtClean="0">
                <a:solidFill>
                  <a:srgbClr val="000000"/>
                </a:solidFill>
                <a:latin typeface="Arial" charset="0"/>
              </a:rPr>
              <a:t>Linan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-Thompson, S. (2004). 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Research-based methods of reading 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    </a:t>
            </a:r>
            <a:r>
              <a:rPr lang="en-US" sz="3000" i="1" dirty="0" smtClean="0">
                <a:solidFill>
                  <a:srgbClr val="000000"/>
                </a:solidFill>
                <a:latin typeface="Arial" charset="0"/>
              </a:rPr>
              <a:t>instruction</a:t>
            </a: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. Alexandria, VA: Association for Supervision and Curriculum </a:t>
            </a:r>
            <a:br>
              <a:rPr lang="en-US" sz="3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3000" dirty="0" smtClean="0">
                <a:solidFill>
                  <a:srgbClr val="000000"/>
                </a:solidFill>
                <a:latin typeface="Arial" charset="0"/>
              </a:rPr>
              <a:t>     Development.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“Stuck on the Escalator”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youtube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Helping All Students Read Requires: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complete understanding and teaching knowledge of the “Big 5” in reading</a:t>
            </a:r>
          </a:p>
          <a:p>
            <a:r>
              <a:rPr lang="en-US" dirty="0" smtClean="0"/>
              <a:t>Effective Classroom Instruction with positive classroom management</a:t>
            </a:r>
          </a:p>
          <a:p>
            <a:r>
              <a:rPr lang="en-US" dirty="0" smtClean="0"/>
              <a:t>A thorough understanding of where each student is when they enter the classroom</a:t>
            </a:r>
          </a:p>
          <a:p>
            <a:r>
              <a:rPr lang="en-US" dirty="0" smtClean="0"/>
              <a:t>Knowledge on Differentiated Instruction</a:t>
            </a:r>
          </a:p>
          <a:p>
            <a:r>
              <a:rPr lang="en-US" dirty="0" smtClean="0"/>
              <a:t>Understanding of Response to Intervention</a:t>
            </a:r>
          </a:p>
          <a:p>
            <a:pPr algn="ctr">
              <a:buNone/>
            </a:pPr>
            <a:r>
              <a:rPr lang="en-US" b="1" dirty="0" smtClean="0">
                <a:latin typeface="Amano" pitchFamily="2" charset="0"/>
              </a:rPr>
              <a:t>These are all intertwined and relate to each other and can equal success for all students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u="sng" dirty="0" smtClean="0">
                <a:hlinkClick r:id="rId3"/>
              </a:rPr>
              <a:t>http://www.fcrr.org/assessment/ET/essentials/Components/components.html</a:t>
            </a:r>
            <a:r>
              <a:rPr lang="en-US" u="sng" dirty="0" smtClean="0"/>
              <a:t> </a:t>
            </a:r>
            <a:r>
              <a:rPr lang="en-US" dirty="0" smtClean="0"/>
              <a:t>    (GREAT RESOURCE)</a:t>
            </a:r>
          </a:p>
          <a:p>
            <a:pPr>
              <a:buNone/>
            </a:pPr>
            <a:endParaRPr lang="en-US" b="1" dirty="0">
              <a:latin typeface="Aman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Big 5 of Reading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Find where students are when they enter the classroom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4256088"/>
          </a:xfrm>
        </p:spPr>
        <p:txBody>
          <a:bodyPr/>
          <a:lstStyle/>
          <a:p>
            <a:r>
              <a:rPr lang="en-US" dirty="0" smtClean="0"/>
              <a:t>When evaluating the bottom quartile of readers all these pieces should be assessed</a:t>
            </a:r>
          </a:p>
          <a:p>
            <a:r>
              <a:rPr lang="en-US" dirty="0" smtClean="0"/>
              <a:t>Upper elementary students can be deficient in phonemic awareness and alphabetic principle</a:t>
            </a:r>
          </a:p>
          <a:p>
            <a:r>
              <a:rPr lang="en-US" dirty="0" smtClean="0"/>
              <a:t>FOCUS MORE ON VOCABULARY THE OLDER</a:t>
            </a:r>
          </a:p>
          <a:p>
            <a:pPr>
              <a:buNone/>
            </a:pPr>
            <a:r>
              <a:rPr lang="en-US" dirty="0" smtClean="0"/>
              <a:t>	THE STUDENT</a:t>
            </a:r>
            <a:endParaRPr lang="en-US" dirty="0"/>
          </a:p>
        </p:txBody>
      </p:sp>
      <p:pic>
        <p:nvPicPr>
          <p:cNvPr id="9" name="Content Placeholder 3" descr="Big Fiv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1000" y="2057400"/>
            <a:ext cx="4056159" cy="4038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Multi-Tiered Systems of Support</a:t>
            </a:r>
            <a:br>
              <a:rPr lang="en-US" dirty="0" smtClean="0"/>
            </a:br>
            <a:r>
              <a:rPr lang="en-US" dirty="0" smtClean="0"/>
              <a:t>Making it work in the classroom</a:t>
            </a:r>
            <a:endParaRPr lang="en-US" dirty="0"/>
          </a:p>
        </p:txBody>
      </p:sp>
      <p:pic>
        <p:nvPicPr>
          <p:cNvPr id="6" name="Content Placeholder 5" descr="mts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r="58491"/>
          <a:stretch>
            <a:fillRect/>
          </a:stretch>
        </p:blipFill>
        <p:spPr>
          <a:xfrm>
            <a:off x="409243" y="2362200"/>
            <a:ext cx="4056705" cy="35052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Some schools offer a formal MTSS format school-wide</a:t>
            </a:r>
          </a:p>
          <a:p>
            <a:r>
              <a:rPr lang="en-US" sz="2000" dirty="0" smtClean="0"/>
              <a:t>Can work in the classroom even before a formal system exists</a:t>
            </a:r>
          </a:p>
          <a:p>
            <a:r>
              <a:rPr lang="en-US" sz="2000" dirty="0" smtClean="0"/>
              <a:t>This work is IN ADDITION to guided reading groups for students in some and few categories</a:t>
            </a:r>
          </a:p>
          <a:p>
            <a:r>
              <a:rPr lang="en-US" sz="2000" dirty="0" smtClean="0"/>
              <a:t>It’s finding 30-60 extra minutes to work with the bottom quartile learners</a:t>
            </a:r>
          </a:p>
          <a:p>
            <a:r>
              <a:rPr lang="en-US" sz="2000" dirty="0" err="1" smtClean="0"/>
              <a:t>Torgesen</a:t>
            </a:r>
            <a:r>
              <a:rPr lang="en-US" sz="2000" dirty="0" smtClean="0"/>
              <a:t>, </a:t>
            </a:r>
            <a:r>
              <a:rPr lang="en-US" sz="2000" dirty="0" err="1" smtClean="0"/>
              <a:t>Shaywitz</a:t>
            </a:r>
            <a:r>
              <a:rPr lang="en-US" sz="2000" dirty="0" smtClean="0"/>
              <a:t> and </a:t>
            </a:r>
            <a:r>
              <a:rPr lang="en-US" sz="2000" dirty="0" err="1" smtClean="0"/>
              <a:t>Chhabra</a:t>
            </a:r>
            <a:r>
              <a:rPr lang="en-US" sz="2000" dirty="0" smtClean="0"/>
              <a:t>, (2004) state “Evidence from many successful schools and from multiple research studies shows that a multi-tiered approach involving high-quality classroom instruction alone and in combination with targeted, small group interventions can substantially reduce the proportion of students who struggle to read” (¶5).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914400" y="60198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http://www.kansasmtss.org/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Power of Differentiated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"Differentiated instruction is student-aware teaching" (Tomlinson, 2008)</a:t>
            </a:r>
            <a:endParaRPr lang="en-US" sz="20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In a Differentiated Classroom the teacher knows exactly where each student is developmentally and academically</a:t>
            </a:r>
            <a:endParaRPr lang="en-US" sz="20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Students know what their strengths and weaknesses are</a:t>
            </a:r>
            <a:endParaRPr lang="en-US" sz="20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Student needs are the focus</a:t>
            </a:r>
            <a:endParaRPr lang="en-US" sz="20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Progress is the goal</a:t>
            </a:r>
            <a:endParaRPr lang="en-US" sz="2000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Differentiated Instruction Focuses on:</a:t>
            </a:r>
            <a:endParaRPr lang="en-US" sz="20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Content Mastery</a:t>
            </a:r>
            <a:endParaRPr lang="en-US" sz="20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Student Efficacy</a:t>
            </a:r>
            <a:endParaRPr lang="en-US" sz="20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Ownership of Learning</a:t>
            </a:r>
            <a:endParaRPr lang="en-US" sz="2000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Lifelong Learning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we know about lower level readers…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Some low achieving readers have disadvantages - some do not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Linguistically disadvantaged students know only around 5,000 words by first grade compared to </a:t>
            </a:r>
            <a:r>
              <a:rPr lang="en-US" sz="2100" dirty="0" err="1" smtClean="0">
                <a:solidFill>
                  <a:srgbClr val="000000"/>
                </a:solidFill>
                <a:latin typeface="Arial" charset="0"/>
              </a:rPr>
              <a:t>linguisitcally</a:t>
            </a: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 advantaged students who can know up to 20,000 words (</a:t>
            </a:r>
            <a:r>
              <a:rPr lang="en-US" sz="2100" dirty="0" err="1" smtClean="0">
                <a:solidFill>
                  <a:srgbClr val="000000"/>
                </a:solidFill>
                <a:latin typeface="Arial" charset="0"/>
              </a:rPr>
              <a:t>Juel</a:t>
            </a: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100" dirty="0" err="1" smtClean="0">
                <a:solidFill>
                  <a:srgbClr val="000000"/>
                </a:solidFill>
                <a:latin typeface="Arial" charset="0"/>
              </a:rPr>
              <a:t>Deffres</a:t>
            </a: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, 2004)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These students need ways to help increase their vocabulary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By third grade most low achieving readers do not read fluently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These students need ways to help increase their fluency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Low achieving readers have holes in their learning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Assess where they are phonetically and focus on missing pieces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Assess where they are with vocabulary development</a:t>
            </a:r>
            <a:endParaRPr lang="en-US" dirty="0" smtClean="0"/>
          </a:p>
          <a:p>
            <a:pPr marL="857250" lvl="2" indent="-28575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100" dirty="0" smtClean="0">
                <a:solidFill>
                  <a:srgbClr val="000000"/>
                </a:solidFill>
                <a:latin typeface="Arial" charset="0"/>
              </a:rPr>
              <a:t>Assess where they are with reading fluency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60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“Providing vocabulary instruction is one of the most significant ways in which teachers can improve students’ reading and listening comprehension” (Curtis &amp; Longo, 2008)</a:t>
            </a:r>
          </a:p>
          <a:p>
            <a:r>
              <a:rPr lang="en-US" sz="2400" dirty="0" smtClean="0"/>
              <a:t>“Underachieving readers need to develop their personal mental dictionaries for unknown words” (</a:t>
            </a:r>
            <a:r>
              <a:rPr lang="en-US" sz="2400" dirty="0" err="1" smtClean="0"/>
              <a:t>Juel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Deffres</a:t>
            </a:r>
            <a:r>
              <a:rPr lang="en-US" sz="2400" dirty="0" smtClean="0"/>
              <a:t>, 2004)</a:t>
            </a:r>
          </a:p>
          <a:p>
            <a:r>
              <a:rPr lang="en-US" sz="2400" dirty="0" smtClean="0"/>
              <a:t>Janet Allen has written many GREAT resources for teachers for the instruction of  Vocabulary such as:  </a:t>
            </a:r>
            <a:r>
              <a:rPr lang="en-US" sz="2400" u="sng" dirty="0" smtClean="0"/>
              <a:t>Inside Words, Words, Words, Words</a:t>
            </a:r>
            <a:r>
              <a:rPr lang="en-US" sz="2400" dirty="0" smtClean="0"/>
              <a:t>, as well as other books for literacy content.</a:t>
            </a:r>
          </a:p>
          <a:p>
            <a:pPr algn="ctr">
              <a:buNone/>
            </a:pPr>
            <a:endParaRPr lang="en-US" sz="2400" dirty="0" smtClean="0">
              <a:latin typeface="Amano" pitchFamily="2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Amano" pitchFamily="2" charset="0"/>
              </a:rPr>
              <a:t>When students cannot understand vocabulary within text, students are not comprehending.</a:t>
            </a:r>
          </a:p>
          <a:p>
            <a:pPr algn="ctr">
              <a:buNone/>
            </a:pPr>
            <a:endParaRPr lang="en-US" sz="2400" b="1" dirty="0" smtClean="0">
              <a:latin typeface="Amano" pitchFamily="2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Amano" pitchFamily="2" charset="0"/>
              </a:rPr>
              <a:t>Many words students decode, students do not comprehend.</a:t>
            </a:r>
            <a:endParaRPr lang="en-US" sz="2400" b="1" dirty="0">
              <a:latin typeface="Amano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272</TotalTime>
  <Words>943</Words>
  <Application>Microsoft Office PowerPoint</Application>
  <PresentationFormat>On-screen Show (4:3)</PresentationFormat>
  <Paragraphs>206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BY:  Michelle Jennings Wichita State University</vt:lpstr>
      <vt:lpstr>Slide 2</vt:lpstr>
      <vt:lpstr>“Stuck on the Escalator” (youtube)</vt:lpstr>
      <vt:lpstr>Helping All Students Read Requires:</vt:lpstr>
      <vt:lpstr>The Big 5 of Reading</vt:lpstr>
      <vt:lpstr>Multi-Tiered Systems of Support Making it work in the classroom</vt:lpstr>
      <vt:lpstr>The Power of Differentiated Instruction</vt:lpstr>
      <vt:lpstr>What we know about lower level readers…</vt:lpstr>
      <vt:lpstr>Vocabulary</vt:lpstr>
      <vt:lpstr>Fluency</vt:lpstr>
      <vt:lpstr>Helping Bottom Quartile Students Achieve:  2008-2009</vt:lpstr>
      <vt:lpstr>Helping Bottom Quartile Readers Experiment Group</vt:lpstr>
      <vt:lpstr>Experiment Group Results</vt:lpstr>
      <vt:lpstr>Control Group</vt:lpstr>
      <vt:lpstr>Control Group Results</vt:lpstr>
      <vt:lpstr>My Interventions for 3rd Graders Below Quartile</vt:lpstr>
      <vt:lpstr>Words Change the World from:  “Akeelah and the Bee”</vt:lpstr>
      <vt:lpstr>Finding Interventions for Phonics/Phonemic Awareness</vt:lpstr>
      <vt:lpstr>Finding Interventions for Vocabulary Instruction</vt:lpstr>
      <vt:lpstr>Finding Interventions for  Fluency Instruction</vt:lpstr>
      <vt:lpstr>Final Thoughts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 Michelle Jennings Wichita State University</dc:title>
  <dc:creator>Jennings, Shelly</dc:creator>
  <cp:lastModifiedBy>Jennings, Shelly</cp:lastModifiedBy>
  <cp:revision>34</cp:revision>
  <dcterms:created xsi:type="dcterms:W3CDTF">2010-03-18T23:01:02Z</dcterms:created>
  <dcterms:modified xsi:type="dcterms:W3CDTF">2010-04-06T16:27:35Z</dcterms:modified>
</cp:coreProperties>
</file>